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B7F3"/>
    <a:srgbClr val="BE93ED"/>
    <a:srgbClr val="E9EAF1"/>
    <a:srgbClr val="CFD2E1"/>
    <a:srgbClr val="8C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6347BB-7B39-4D4F-BEAA-B7B3A41F9FC7}" v="60" dt="2026-06-10T14:37:17.5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Lessels" userId="oBD37jbCPgLi/6BCTdb+2yd3y8pLJVvhboUtlNaAcQY=" providerId="None" clId="Web-{356347BB-7B39-4D4F-BEAA-B7B3A41F9FC7}"/>
    <pc:docChg chg="modSld">
      <pc:chgData name="Sarah Lessels" userId="oBD37jbCPgLi/6BCTdb+2yd3y8pLJVvhboUtlNaAcQY=" providerId="None" clId="Web-{356347BB-7B39-4D4F-BEAA-B7B3A41F9FC7}" dt="2026-06-10T14:37:15.128" v="57"/>
      <pc:docMkLst>
        <pc:docMk/>
      </pc:docMkLst>
      <pc:sldChg chg="modSp">
        <pc:chgData name="Sarah Lessels" userId="oBD37jbCPgLi/6BCTdb+2yd3y8pLJVvhboUtlNaAcQY=" providerId="None" clId="Web-{356347BB-7B39-4D4F-BEAA-B7B3A41F9FC7}" dt="2026-06-10T14:37:15.128" v="57"/>
        <pc:sldMkLst>
          <pc:docMk/>
          <pc:sldMk cId="3039121519" sldId="256"/>
        </pc:sldMkLst>
        <pc:graphicFrameChg chg="mod modGraphic">
          <ac:chgData name="Sarah Lessels" userId="oBD37jbCPgLi/6BCTdb+2yd3y8pLJVvhboUtlNaAcQY=" providerId="None" clId="Web-{356347BB-7B39-4D4F-BEAA-B7B3A41F9FC7}" dt="2026-06-10T14:37:15.128" v="57"/>
          <ac:graphicFrameMkLst>
            <pc:docMk/>
            <pc:sldMk cId="3039121519" sldId="256"/>
            <ac:graphicFrameMk id="4" creationId="{006A437B-DB93-4143-9CA2-73B28835470E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60727-CB2F-4667-9AFA-F148C978E8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364709-308B-4ABF-A3B1-19F91AA9E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3D86-87AE-4E04-A320-F30EBB66B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475D-C66E-4FE8-9E4F-C0A58DA4545C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D9539-3E48-4AB8-A011-B418193EC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44412-257A-40DB-9892-7CF47DD76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F83F6-4937-472A-AFC8-6AE773B6E1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767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3D53C-B709-4318-9D8C-50ACC5859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3F9FA9-689A-4CA3-8086-B92B775CD0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4CB3E8-8361-47CE-A8CD-90CA9812E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475D-C66E-4FE8-9E4F-C0A58DA4545C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9BDD6C-41F9-4CAF-894F-9EC93739B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1F162-5491-4BCA-9141-39BB9E60A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F83F6-4937-472A-AFC8-6AE773B6E1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740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06066C-DBF8-42AD-8066-BAD7F98475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2D8A46-19DF-4891-9C05-8A05B3B63A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83BEA-86AC-4EB6-803E-D19F6A2D6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475D-C66E-4FE8-9E4F-C0A58DA4545C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27B58-D36D-41AE-B8E6-4EDFEB411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B7BA0-CFBB-4D6C-B155-BCDEF1686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F83F6-4937-472A-AFC8-6AE773B6E1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744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BDF3C-0D53-4DFF-8394-A2E6328B4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4FB9F-005B-4022-AE23-4BCD501BD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F012A-C6B0-4D5D-AEE5-547287079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475D-C66E-4FE8-9E4F-C0A58DA4545C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4BB63E-8D10-4077-8FD6-42612A9CB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80B94-CA0F-48E9-8FCD-CBFD7E8E1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F83F6-4937-472A-AFC8-6AE773B6E1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3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535C1-0A34-4FFE-B6F1-6DECA0F5A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2A12DF-9CA9-4D69-A57A-7CA44484FD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3668C2-97C5-41EB-B776-642EAE729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475D-C66E-4FE8-9E4F-C0A58DA4545C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425269-8B63-454C-90BE-FA8ADDA09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337508-3D9B-4FC7-BD0D-4E3320E77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F83F6-4937-472A-AFC8-6AE773B6E1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194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02589-FA41-4C19-B079-8921805A5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9E7C1-4205-47FB-9F23-EE28302C44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2805A7-E813-4D21-ACE9-29FD974892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1026C3-BF3C-46E2-BED7-B9B1AD39E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475D-C66E-4FE8-9E4F-C0A58DA4545C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4CF7FF-C21A-4C04-A3D9-42FCFECD5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A80BA9-8E25-4455-8790-0E01F5782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F83F6-4937-472A-AFC8-6AE773B6E1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344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27293-7D64-4150-B7FB-9A6405A85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AE0CD8-88EE-474B-8E90-8290406F99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1D1BF7-7335-4F16-A2F0-0CC62C55B7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156E1B-7405-4EBD-BA13-133B1D0EBB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25D1AC-A255-4342-9A61-5101566C65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44E4B8-E2C9-41D0-B27E-E82ACC53E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475D-C66E-4FE8-9E4F-C0A58DA4545C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2C0D6C-4238-4EF8-A3C3-7295FFA60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54ED2B-61D3-4EF6-8173-2DF6C6B57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F83F6-4937-472A-AFC8-6AE773B6E1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695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15D49-5F4D-49D3-8444-29B95356C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E50350-7543-4AC4-85B6-CE07FC457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475D-C66E-4FE8-9E4F-C0A58DA4545C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4D987F-9B06-4E0E-ADDC-2C165EFF7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BCF5B6-B9DD-4C04-9A66-9D993FC5A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F83F6-4937-472A-AFC8-6AE773B6E1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870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325697-50A2-4D6C-AAF1-A073714F7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475D-C66E-4FE8-9E4F-C0A58DA4545C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01AB68-D5AF-4B66-91E1-B22C3CD5C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6847DF-2DD4-46CD-A35F-9138EE517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F83F6-4937-472A-AFC8-6AE773B6E1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783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73E58-819C-4B16-BDFA-DF2DA303B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2D98D-20AF-4BCD-B987-2B66B8D11F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09AC4C-DDF3-449C-BD5A-A04DCB12BF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DF2EC1-50CD-428F-98CF-3E8AC729E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475D-C66E-4FE8-9E4F-C0A58DA4545C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CDE155-F067-4B83-A068-F2C22CFB0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D90E20-9B64-48F8-9864-FE3F7C4A1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F83F6-4937-472A-AFC8-6AE773B6E1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838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4E127-562B-4D1A-9404-8E6E59290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0437B7-EA5E-4F78-B367-90A5794F81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8B671E-21A8-4847-AECF-E8D1F76C70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BE34CE-4268-426F-97DF-AF17A0831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475D-C66E-4FE8-9E4F-C0A58DA4545C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125939-D9D8-4D01-B301-EC18C5A91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420054-88B1-4516-B90A-FA7EB9D61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F83F6-4937-472A-AFC8-6AE773B6E1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397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D47CD7-0C6D-4C87-9E48-CC8177B42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4C4EA-03B1-4090-B6E8-0BF4ED74D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55F50-5BC4-49D9-91FB-0EFBEB225F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1475D-C66E-4FE8-9E4F-C0A58DA4545C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17176-C3D9-42A0-BCFF-4F43323D86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A2CE0D-0DC7-4801-94F6-C6547CEC2A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F83F6-4937-472A-AFC8-6AE773B6E1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264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https://healthdatagateway.org/en/dataset/1378" TargetMode="External"/><Relationship Id="rId7" Type="http://schemas.openxmlformats.org/officeDocument/2006/relationships/hyperlink" Target="https://www.hdruk.ac.uk/helping-with-health-data/bhf-data-science-centre/" TargetMode="External"/><Relationship Id="rId2" Type="http://schemas.openxmlformats.org/officeDocument/2006/relationships/hyperlink" Target="https://bhfdatasciencecentre.org/areas/cvd-covid-uk-covid-impact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bmj.com/content/373/bmj.n826" TargetMode="External"/><Relationship Id="rId5" Type="http://schemas.openxmlformats.org/officeDocument/2006/relationships/hyperlink" Target="https://github.com/BHFDSC" TargetMode="External"/><Relationship Id="rId4" Type="http://schemas.openxmlformats.org/officeDocument/2006/relationships/hyperlink" Target="https://healthdatagateway.org/en/collection/10" TargetMode="External"/><Relationship Id="rId9" Type="http://schemas.openxmlformats.org/officeDocument/2006/relationships/hyperlink" Target="https://www.hdruk.ac.uk/research/research-driver-programmes/big-data-for-complex-diseas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8340677D-5A66-42A5-8AE0-C3583E8E0C5C}"/>
              </a:ext>
            </a:extLst>
          </p:cNvPr>
          <p:cNvSpPr txBox="1">
            <a:spLocks/>
          </p:cNvSpPr>
          <p:nvPr/>
        </p:nvSpPr>
        <p:spPr>
          <a:xfrm>
            <a:off x="204153" y="13969"/>
            <a:ext cx="8833350" cy="57499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8C0033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CVD-COVID-UK/COVID-IMPACT</a:t>
            </a: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8C0033"/>
                </a:solidFill>
                <a:effectLst/>
                <a:uLnTx/>
                <a:uFillTx/>
                <a:latin typeface="Source Sans Pro" panose="020B0503030403020204" pitchFamily="34" charset="0"/>
                <a:ea typeface="Source Sans Pro" panose="020B0503030403020204" pitchFamily="34" charset="0"/>
              </a:rPr>
              <a:t> TRE Dataset Provisioning Dashboard: 12/02/26</a:t>
            </a:r>
          </a:p>
          <a:p>
            <a:pPr>
              <a:defRPr/>
            </a:pPr>
            <a:r>
              <a:rPr lang="en-GB" sz="1050" b="0" dirty="0">
                <a:solidFill>
                  <a:schemeClr val="tx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Links:     </a:t>
            </a:r>
            <a:r>
              <a:rPr lang="en-GB" sz="1050" b="0" dirty="0">
                <a:solidFill>
                  <a:srgbClr val="475DA7"/>
                </a:solidFill>
                <a:latin typeface="Source Sans Pro" panose="020B0503030403020204" pitchFamily="34" charset="0"/>
                <a:ea typeface="Source Sans Pro" panose="020B0503030403020204" pitchFamily="34" charset="0"/>
                <a:hlinkClick r:id="rId3"/>
              </a:rPr>
              <a:t>HDR UK Gateway TRE Dataset/Access Request</a:t>
            </a:r>
            <a:r>
              <a:rPr lang="en-GB" sz="1050" b="0" dirty="0">
                <a:solidFill>
                  <a:srgbClr val="475DA7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    </a:t>
            </a:r>
            <a:r>
              <a:rPr lang="en-GB" sz="1050" b="0" dirty="0">
                <a:solidFill>
                  <a:srgbClr val="475DA7"/>
                </a:solidFill>
                <a:latin typeface="Source Sans Pro" panose="020B0503030403020204" pitchFamily="34" charset="0"/>
                <a:ea typeface="Source Sans Pro" panose="020B0503030403020204" pitchFamily="34" charset="0"/>
                <a:hlinkClick r:id="rId4"/>
              </a:rPr>
              <a:t>HDR UK Gateway Collection</a:t>
            </a:r>
            <a:r>
              <a:rPr lang="en-GB" sz="1050" b="0" dirty="0">
                <a:solidFill>
                  <a:srgbClr val="475DA7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    </a:t>
            </a:r>
            <a:r>
              <a:rPr lang="en-GB" sz="1050" b="0" dirty="0">
                <a:solidFill>
                  <a:srgbClr val="475DA7"/>
                </a:solidFill>
                <a:latin typeface="Source Sans Pro" panose="020B0503030403020204" pitchFamily="34" charset="0"/>
                <a:ea typeface="Source Sans Pro" panose="020B0503030403020204" pitchFamily="34" charset="0"/>
                <a:hlinkClick r:id="rId5"/>
              </a:rPr>
              <a:t>GitHub</a:t>
            </a:r>
            <a:r>
              <a:rPr lang="en-GB" sz="1050" b="0" dirty="0">
                <a:solidFill>
                  <a:srgbClr val="475DA7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    </a:t>
            </a:r>
            <a:r>
              <a:rPr lang="en-GB" sz="1050" b="0" dirty="0">
                <a:solidFill>
                  <a:srgbClr val="475DA7"/>
                </a:solidFill>
                <a:latin typeface="Source Sans Pro" panose="020B0503030403020204" pitchFamily="34" charset="0"/>
                <a:ea typeface="Source Sans Pro" panose="020B0503030403020204" pitchFamily="34" charset="0"/>
                <a:hlinkClick r:id="rId6"/>
              </a:rPr>
              <a:t>Paper on the power of data linkage</a:t>
            </a:r>
            <a:endParaRPr lang="en-GB" sz="900" b="0" dirty="0">
              <a:solidFill>
                <a:srgbClr val="475DA7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8" name="Picture 7">
            <a:hlinkClick r:id="rId7"/>
            <a:extLst>
              <a:ext uri="{FF2B5EF4-FFF2-40B4-BE49-F238E27FC236}">
                <a16:creationId xmlns:a16="http://schemas.microsoft.com/office/drawing/2014/main" id="{DA0B7EE1-BF00-4FF0-94F8-0E2A563EA46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651" y="22803"/>
            <a:ext cx="2823728" cy="663385"/>
          </a:xfrm>
          <a:prstGeom prst="rect">
            <a:avLst/>
          </a:prstGeom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F020B9F-F8C4-483F-AC05-5D0ACBA1FE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4332506"/>
              </p:ext>
            </p:extLst>
          </p:nvPr>
        </p:nvGraphicFramePr>
        <p:xfrm>
          <a:off x="185103" y="531273"/>
          <a:ext cx="8852400" cy="6086207"/>
        </p:xfrm>
        <a:graphic>
          <a:graphicData uri="http://schemas.openxmlformats.org/drawingml/2006/table">
            <a:tbl>
              <a:tblPr firstRow="1" bandRow="1"/>
              <a:tblGrid>
                <a:gridCol w="1530000">
                  <a:extLst>
                    <a:ext uri="{9D8B030D-6E8A-4147-A177-3AD203B41FA5}">
                      <a16:colId xmlns:a16="http://schemas.microsoft.com/office/drawing/2014/main" val="529314542"/>
                    </a:ext>
                  </a:extLst>
                </a:gridCol>
                <a:gridCol w="2440800">
                  <a:extLst>
                    <a:ext uri="{9D8B030D-6E8A-4147-A177-3AD203B41FA5}">
                      <a16:colId xmlns:a16="http://schemas.microsoft.com/office/drawing/2014/main" val="322988886"/>
                    </a:ext>
                  </a:extLst>
                </a:gridCol>
                <a:gridCol w="2440800">
                  <a:extLst>
                    <a:ext uri="{9D8B030D-6E8A-4147-A177-3AD203B41FA5}">
                      <a16:colId xmlns:a16="http://schemas.microsoft.com/office/drawing/2014/main" val="500691760"/>
                    </a:ext>
                  </a:extLst>
                </a:gridCol>
                <a:gridCol w="2440800">
                  <a:extLst>
                    <a:ext uri="{9D8B030D-6E8A-4147-A177-3AD203B41FA5}">
                      <a16:colId xmlns:a16="http://schemas.microsoft.com/office/drawing/2014/main" val="1062993167"/>
                    </a:ext>
                  </a:extLst>
                </a:gridCol>
              </a:tblGrid>
              <a:tr h="2140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Nation / Population size</a:t>
                      </a:r>
                      <a:endParaRPr lang="en-GB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75DA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GB" sz="10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ENGLAND / 57 million</a:t>
                      </a:r>
                      <a:endParaRPr lang="en-GB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75DA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GB" sz="10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SCOTLAND / 5.5 million</a:t>
                      </a:r>
                      <a:endParaRPr lang="en-GB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75DA7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GB" sz="100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WALES / 3.2 million</a:t>
                      </a:r>
                      <a:endParaRPr lang="en-GB" sz="1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75D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1847917"/>
                  </a:ext>
                </a:extLst>
              </a:tr>
              <a:tr h="18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TRE</a:t>
                      </a:r>
                      <a:endParaRPr lang="en-GB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NHS England’s Secure Data Environment (SDE)</a:t>
                      </a: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0" marR="0" marT="621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National Data Safe Haven</a:t>
                      </a: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SAIL Databank</a:t>
                      </a: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17708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Access route</a:t>
                      </a:r>
                    </a:p>
                  </a:txBody>
                  <a:tcPr marL="72000" marR="6210" marT="621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2E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CVD-COVID-UK/COVID-IMPACT</a:t>
                      </a:r>
                    </a:p>
                  </a:txBody>
                  <a:tcPr marL="72000" marR="6210" marT="621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2E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t">
                        <a:buFont typeface="Arial" panose="020B0604020202020204" pitchFamily="34" charset="0"/>
                        <a:buNone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Big Data for Complex Disease</a:t>
                      </a:r>
                    </a:p>
                  </a:txBody>
                  <a:tcPr marL="72000" marR="6210" marT="621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2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Big Data for Complex Disease</a:t>
                      </a:r>
                    </a:p>
                  </a:txBody>
                  <a:tcPr marL="72000" marR="6210" marT="621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2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9960541"/>
                  </a:ext>
                </a:extLst>
              </a:tr>
              <a:tr h="18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Users / Institutions</a:t>
                      </a:r>
                      <a:endParaRPr lang="en-GB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55 users / 16 institutions</a:t>
                      </a:r>
                    </a:p>
                  </a:txBody>
                  <a:tcPr marL="72000" marR="6210" marT="621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1"/>
                    </a:solidFill>
                  </a:tcPr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l" fontAlgn="t">
                        <a:buFont typeface="Arial" panose="020B0604020202020204" pitchFamily="34" charset="0"/>
                        <a:buNone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Data access has currently lapsed, but will be reinstated in due course via the Big Data for Complex Disease programme</a:t>
                      </a:r>
                    </a:p>
                  </a:txBody>
                  <a:tcPr marL="72000" marR="6210" marT="621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10 users / 4 institutions</a:t>
                      </a:r>
                    </a:p>
                  </a:txBody>
                  <a:tcPr marL="72000" marR="6210" marT="621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1282991"/>
                  </a:ext>
                </a:extLst>
              </a:tr>
              <a:tr h="18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Datasets</a:t>
                      </a:r>
                      <a:endParaRPr lang="en-GB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2E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30 requested / 30 provisioned</a:t>
                      </a:r>
                    </a:p>
                  </a:txBody>
                  <a:tcPr marL="72000" marR="6210" marT="621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2E1"/>
                    </a:solidFill>
                  </a:tcPr>
                </a:tc>
                <a:tc v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/>
                    </a:p>
                  </a:txBody>
                  <a:tcPr marL="72000" marR="6210" marT="621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29 requested / 29 provisioned</a:t>
                      </a:r>
                    </a:p>
                  </a:txBody>
                  <a:tcPr marL="72000" marR="6210" marT="621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2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293382"/>
                  </a:ext>
                </a:extLst>
              </a:tr>
              <a:tr h="1907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t"/>
                      <a:r>
                        <a:rPr lang="en-GB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Comments</a:t>
                      </a:r>
                      <a:endParaRPr lang="en-GB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l" fontAlgn="t">
                        <a:buFont typeface="Arial" panose="020B0604020202020204" pitchFamily="34" charset="0"/>
                        <a:buNone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Data access extended to 31/01/2027</a:t>
                      </a:r>
                    </a:p>
                  </a:txBody>
                  <a:tcPr marL="72000" marR="6210" marT="621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1"/>
                    </a:solidFill>
                  </a:tcPr>
                </a:tc>
                <a:tc v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dirty="0"/>
                    </a:p>
                  </a:txBody>
                  <a:tcPr marL="72000" marR="6210" marT="621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2E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indent="0" algn="l" fontAlgn="t">
                        <a:buFont typeface="Arial" panose="020B0604020202020204" pitchFamily="34" charset="0"/>
                        <a:buNone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Data access lapses at the end of Feb 2026</a:t>
                      </a:r>
                    </a:p>
                  </a:txBody>
                  <a:tcPr marL="72000" marR="6210" marT="621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A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376181"/>
                  </a:ext>
                </a:extLst>
              </a:tr>
              <a:tr h="72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endParaRPr lang="en-GB" sz="1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endParaRPr lang="en-GB" sz="1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endParaRPr lang="en-GB" sz="1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fontAlgn="ctr"/>
                      <a:endParaRPr lang="en-GB" sz="1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4469862"/>
                  </a:ext>
                </a:extLst>
              </a:tr>
              <a:tr h="18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Primary Care</a:t>
                      </a:r>
                      <a:endParaRPr lang="en-GB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12700" cmpd="sng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GDPPR</a:t>
                      </a: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Primary Care</a:t>
                      </a: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General Practice Monthly/Daily COVID</a:t>
                      </a: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B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9799418"/>
                  </a:ext>
                </a:extLst>
              </a:tr>
              <a:tr h="5281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Secondary Care</a:t>
                      </a:r>
                      <a:endParaRPr lang="en-GB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12700" cmpd="sng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HES (Admitted Patient Care, Outpatient, Critical Care, Accident &amp; Emergency)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SUS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Uncurated</a:t>
                      </a: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 Low Latency Hospital Data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Emergency Care Data Set</a:t>
                      </a: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Outpatient Appointments / Attendances - Scottish Morbidity Record (SMR00)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General Acute Inpatient and Day Case - Scottish Morbidity Record (SMR01)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Accident &amp; Emergency</a:t>
                      </a: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Critical Care Dataset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Emergency Department Daily/Monthly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Outpatient Dataset for Wales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Outpatient Referral Dataset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Patient Episode Dataset</a:t>
                      </a: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B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3960504"/>
                  </a:ext>
                </a:extLst>
              </a:tr>
              <a:tr h="4825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Covid-19 Lab Tests</a:t>
                      </a:r>
                      <a:endParaRPr lang="en-GB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12700" cmpd="sng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indent="-171450" algn="l" fontAlgn="ctr">
                        <a:lnSpc>
                          <a:spcPct val="11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SGSS (Pillar 1, 2 – positive results only)</a:t>
                      </a:r>
                    </a:p>
                    <a:p>
                      <a:pPr marL="171450" marR="0" lvl="0" indent="-171450" algn="l" defTabSz="914400" rtl="0" eaLnBrk="1" fontAlgn="ctr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Source Sans Pro" panose="020B0503030403020204" pitchFamily="34" charset="0"/>
                          <a:cs typeface="+mn-cs"/>
                        </a:rPr>
                        <a:t>Pillar 2 Antigen (positive and negative)</a:t>
                      </a:r>
                    </a:p>
                    <a:p>
                      <a:pPr marL="171450" indent="-171450" algn="l" fontAlgn="ctr">
                        <a:lnSpc>
                          <a:spcPct val="11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Pillar 3 Antibody (positive and negative)</a:t>
                      </a: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  <a:cs typeface="+mn-cs"/>
                        </a:rPr>
                        <a:t>COVID Tests (</a:t>
                      </a:r>
                      <a:r>
                        <a:rPr lang="en-GB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Source Sans Pro" panose="020B0503030403020204" pitchFamily="34" charset="0"/>
                          <a:cs typeface="+mn-cs"/>
                        </a:rPr>
                        <a:t>lab/lighthouse testing)</a:t>
                      </a:r>
                      <a:endParaRPr lang="en-GB" sz="10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  <a:cs typeface="+mn-cs"/>
                      </a:endParaRP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  <a:cs typeface="+mn-cs"/>
                        </a:rPr>
                        <a:t>(ECOSS)</a:t>
                      </a:r>
                    </a:p>
                    <a:p>
                      <a:pPr marL="171450" marR="0" lvl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Variant strain data (COG-UK)</a:t>
                      </a: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LIMS (Pillar 1, 2, 3)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Test, Trace &amp; Protect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Shielded People</a:t>
                      </a:r>
                    </a:p>
                    <a:p>
                      <a:pPr marL="171450" marR="0" lvl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Variant strain data (COG-UK)*</a:t>
                      </a:r>
                      <a:endParaRPr lang="en-GB" sz="100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B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621808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Covid-19 Vaccinations</a:t>
                      </a:r>
                    </a:p>
                  </a:txBody>
                  <a:tcPr marL="72000" marR="6210" marT="6210" marB="0" anchor="ctr">
                    <a:lnL w="12700" cmpd="sng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Covid-19 vaccination events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Covid-19 vaccination adverse reactions</a:t>
                      </a: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Vaccination Data</a:t>
                      </a: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Covid</a:t>
                      </a:r>
                      <a:r>
                        <a:rPr lang="en-GB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 Vaccination Dataset</a:t>
                      </a: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B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124315"/>
                  </a:ext>
                </a:extLst>
              </a:tr>
              <a:tr h="288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Deaths</a:t>
                      </a:r>
                      <a:endParaRPr lang="en-GB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12700" cmpd="sng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Civil Registry Deaths</a:t>
                      </a: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Deaths</a:t>
                      </a: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Annual District Death Daily/Monthly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Consolidated Death Data Source</a:t>
                      </a: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B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0990314"/>
                  </a:ext>
                </a:extLst>
              </a:tr>
              <a:tr h="18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ITU</a:t>
                      </a:r>
                      <a:endParaRPr lang="en-GB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12700" cmpd="sng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ICNARC COVID</a:t>
                      </a: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SICSAG Daily, Episodes</a:t>
                      </a: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ICNARC Quarterly/Weekly COVID</a:t>
                      </a: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B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6819912"/>
                  </a:ext>
                </a:extLst>
              </a:tr>
              <a:tr h="18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ITU/HDU Admissions</a:t>
                      </a:r>
                      <a:endParaRPr lang="en-GB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12700" cmpd="sng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(COVID-19 SARI-Watch - formerly CHESS)</a:t>
                      </a: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marR="0" lvl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N/A </a:t>
                      </a: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marR="0" lvl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N/A</a:t>
                      </a: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326397"/>
                  </a:ext>
                </a:extLst>
              </a:tr>
              <a:tr h="3110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Prescribing/Dispensing</a:t>
                      </a:r>
                      <a:endParaRPr lang="en-GB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12700" cmpd="sng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NHS BSA Dispensed Medicines</a:t>
                      </a:r>
                    </a:p>
                    <a:p>
                      <a:pPr marL="171450" marR="0" lvl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Source Sans Pro" panose="020B0503030403020204" pitchFamily="34" charset="0"/>
                          <a:cs typeface="+mn-cs"/>
                        </a:rPr>
                        <a:t>Secondary care prescribed medicines</a:t>
                      </a: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PIS: Dispensed, Prescribed, Paid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ePrescribing</a:t>
                      </a: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Wales Dispensing Dataset</a:t>
                      </a: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B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4875555"/>
                  </a:ext>
                </a:extLst>
              </a:tr>
              <a:tr h="3221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NICOR CVD Audits</a:t>
                      </a:r>
                      <a:endParaRPr lang="en-GB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12700" cmpd="sng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PCI, MINAP, NHFA, NCHDA, NACRM,</a:t>
                      </a:r>
                      <a:b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</a:b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NACSA,</a:t>
                      </a:r>
                      <a:r>
                        <a:rPr lang="en-GB" sz="9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 </a:t>
                      </a: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TAVI</a:t>
                      </a: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marR="0" lvl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N/A</a:t>
                      </a: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N/A</a:t>
                      </a: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639838"/>
                  </a:ext>
                </a:extLst>
              </a:tr>
              <a:tr h="180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Stroke Audit</a:t>
                      </a:r>
                      <a:endParaRPr lang="en-GB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12700" cmpd="sng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SSNAP</a:t>
                      </a: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Scottish Stroke Care Audit (SSCA)</a:t>
                      </a:r>
                      <a:endParaRPr lang="en-GB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marR="0" lvl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N/A</a:t>
                      </a: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7025458"/>
                  </a:ext>
                </a:extLst>
              </a:tr>
              <a:tr h="132061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fontAlgn="ctr"/>
                      <a:r>
                        <a:rPr lang="en-GB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Other</a:t>
                      </a:r>
                      <a:endParaRPr lang="en-GB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Source Sans Pro" panose="020B0503030403020204" pitchFamily="34" charset="0"/>
                      </a:endParaRPr>
                    </a:p>
                  </a:txBody>
                  <a:tcPr marL="72000" marR="6210" marT="6210" marB="0" anchor="ctr">
                    <a:lnL w="12700" cmpd="sng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marR="0" lvl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Improving Access to Psychological Therapies (IAPT v1.5 / v2.0)</a:t>
                      </a:r>
                    </a:p>
                    <a:p>
                      <a:pPr marL="171450" marR="0" lvl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Mental Health Services Dataset (MHSDS)</a:t>
                      </a:r>
                    </a:p>
                    <a:p>
                      <a:pPr marL="171450" marR="0" lvl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Maternity Services Dataset (MSDS)</a:t>
                      </a:r>
                    </a:p>
                    <a:p>
                      <a:pPr marL="171450" marR="0" lvl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Environmental Data</a:t>
                      </a: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indent="-171450" algn="l" defTabSz="914400" rtl="0" eaLnBrk="1" fontAlgn="ctr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  <a:cs typeface="+mn-cs"/>
                        </a:rPr>
                        <a:t>Diabetes Covariates</a:t>
                      </a:r>
                    </a:p>
                    <a:p>
                      <a:pPr marL="171450" marR="0" lvl="0" indent="-17145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Source Sans Pro" panose="020B0503030403020204" pitchFamily="34" charset="0"/>
                          <a:cs typeface="+mn-cs"/>
                        </a:rPr>
                        <a:t>Scottish Renal Registry</a:t>
                      </a:r>
                    </a:p>
                    <a:p>
                      <a:pPr marL="171450" indent="-171450" algn="l" defTabSz="914400" rtl="0" eaLnBrk="1" fontAlgn="ctr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  <a:cs typeface="+mn-cs"/>
                        </a:rPr>
                        <a:t>Maternity Inpatient and Day Case - Scottish Morbidity Record (SMR02)</a:t>
                      </a: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Annual District Birth Extract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Care Homes Index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Maternity Indicators Dataset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Congenital Anomaly Register (CARIS)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Source Sans Pro" panose="020B0503030403020204" pitchFamily="34" charset="0"/>
                        </a:rPr>
                        <a:t>National Community Child Health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Source Sans Pro" panose="020B0503030403020204" pitchFamily="34" charset="0"/>
                          <a:cs typeface="+mn-cs"/>
                        </a:rPr>
                        <a:t>Referral to Treatment Times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Source Sans Pro" panose="020B0503030403020204" pitchFamily="34" charset="0"/>
                          <a:cs typeface="+mn-cs"/>
                        </a:rPr>
                        <a:t>SAIL Dementia e-Cohort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Source Sans Pro" panose="020B0503030403020204" pitchFamily="34" charset="0"/>
                          <a:cs typeface="+mn-cs"/>
                        </a:rPr>
                        <a:t>Welsh Ambulance Service Dataset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Source Sans Pro" panose="020B0503030403020204" pitchFamily="34" charset="0"/>
                          <a:cs typeface="+mn-cs"/>
                        </a:rPr>
                        <a:t>Wales Results Reporting Service</a:t>
                      </a:r>
                    </a:p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Source Sans Pro" panose="020B0503030403020204" pitchFamily="34" charset="0"/>
                          <a:cs typeface="+mn-cs"/>
                        </a:rPr>
                        <a:t>Welsh Demographic Service</a:t>
                      </a:r>
                      <a:endParaRPr lang="en-GB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marL="72000" marR="6210" marT="621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B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154471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49CBCAD-4268-4341-946B-A0377409DCCB}"/>
              </a:ext>
            </a:extLst>
          </p:cNvPr>
          <p:cNvSpPr txBox="1"/>
          <p:nvPr/>
        </p:nvSpPr>
        <p:spPr>
          <a:xfrm>
            <a:off x="9039224" y="741080"/>
            <a:ext cx="3048001" cy="606260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sz="1000" b="1" u="sng" dirty="0"/>
              <a:t>KEY</a:t>
            </a:r>
          </a:p>
          <a:p>
            <a:endParaRPr lang="en-GB" sz="1000" dirty="0"/>
          </a:p>
          <a:p>
            <a:endParaRPr lang="en-GB" sz="1000" dirty="0"/>
          </a:p>
          <a:p>
            <a:endParaRPr lang="en-GB" sz="1000" dirty="0"/>
          </a:p>
          <a:p>
            <a:endParaRPr lang="en-GB" sz="1000" dirty="0"/>
          </a:p>
          <a:p>
            <a:endParaRPr lang="en-GB" sz="1000" dirty="0"/>
          </a:p>
          <a:p>
            <a:endParaRPr lang="en-GB" sz="1000" dirty="0"/>
          </a:p>
          <a:p>
            <a:endParaRPr lang="en-GB" sz="1000" dirty="0"/>
          </a:p>
          <a:p>
            <a:endParaRPr lang="en-GB" sz="100" dirty="0"/>
          </a:p>
          <a:p>
            <a:endParaRPr lang="en-GB" sz="1000" b="1" u="sng" dirty="0"/>
          </a:p>
          <a:p>
            <a:r>
              <a:rPr lang="en-GB" sz="1000" b="1" u="sng" dirty="0"/>
              <a:t>DATASET ACRONYMS</a:t>
            </a:r>
            <a:endParaRPr lang="en-GB" sz="1000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>
                <a:ea typeface="Source Sans Pro" panose="020B0503030403020204" pitchFamily="34" charset="0"/>
              </a:rPr>
              <a:t>CHESS:</a:t>
            </a:r>
            <a:r>
              <a:rPr lang="en-GB" sz="1000" dirty="0">
                <a:ea typeface="Source Sans Pro" panose="020B0503030403020204" pitchFamily="34" charset="0"/>
              </a:rPr>
              <a:t> COVID-19 Hospitalisation in England Surveillance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>
                <a:ea typeface="Source Sans Pro" panose="020B0503030403020204" pitchFamily="34" charset="0"/>
              </a:rPr>
              <a:t>ECOSS:</a:t>
            </a:r>
            <a:r>
              <a:rPr lang="en-GB" sz="1000" dirty="0">
                <a:ea typeface="Source Sans Pro" panose="020B0503030403020204" pitchFamily="34" charset="0"/>
              </a:rPr>
              <a:t> Electronic Communication of Surveillance in Scotland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u="none" strike="noStrike" dirty="0">
                <a:solidFill>
                  <a:schemeClr val="tx1"/>
                </a:solidFill>
                <a:effectLst/>
                <a:latin typeface="+mn-lt"/>
                <a:ea typeface="Source Sans Pro" panose="020B0503030403020204" pitchFamily="34" charset="0"/>
              </a:rPr>
              <a:t>GDPPR: </a:t>
            </a:r>
            <a:r>
              <a:rPr lang="en-GB" sz="1000" u="none" strike="noStrike" dirty="0">
                <a:solidFill>
                  <a:schemeClr val="tx1"/>
                </a:solidFill>
                <a:effectLst/>
                <a:latin typeface="+mn-lt"/>
                <a:ea typeface="Source Sans Pro" panose="020B0503030403020204" pitchFamily="34" charset="0"/>
              </a:rPr>
              <a:t>General Practice Extraction Service (GPES) Data for Pandemic Planning and Research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>
                <a:ea typeface="Source Sans Pro" panose="020B0503030403020204" pitchFamily="34" charset="0"/>
              </a:rPr>
              <a:t>HES: </a:t>
            </a:r>
            <a:r>
              <a:rPr lang="en-GB" sz="1000" dirty="0">
                <a:ea typeface="Source Sans Pro" panose="020B0503030403020204" pitchFamily="34" charset="0"/>
              </a:rPr>
              <a:t>Hospital Episode Statistics</a:t>
            </a:r>
            <a:endParaRPr lang="en-GB" sz="1000" b="1" dirty="0">
              <a:ea typeface="Source Sans Pro" panose="020B0503030403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>
                <a:ea typeface="Source Sans Pro" panose="020B0503030403020204" pitchFamily="34" charset="0"/>
              </a:rPr>
              <a:t>HQIP:</a:t>
            </a:r>
            <a:r>
              <a:rPr lang="en-GB" sz="1000" dirty="0">
                <a:ea typeface="Source Sans Pro" panose="020B0503030403020204" pitchFamily="34" charset="0"/>
              </a:rPr>
              <a:t> Healthcare Quality Improvement Partnership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>
                <a:ea typeface="Source Sans Pro" panose="020B0503030403020204" pitchFamily="34" charset="0"/>
              </a:rPr>
              <a:t>ICNARC:</a:t>
            </a:r>
            <a:r>
              <a:rPr lang="en-GB" sz="1000" dirty="0">
                <a:ea typeface="Source Sans Pro" panose="020B0503030403020204" pitchFamily="34" charset="0"/>
              </a:rPr>
              <a:t> Intensive Care National Audit and Research Centre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>
                <a:ea typeface="Source Sans Pro" panose="020B0503030403020204" pitchFamily="34" charset="0"/>
              </a:rPr>
              <a:t>LIMS:</a:t>
            </a:r>
            <a:r>
              <a:rPr lang="en-GB" sz="1000" dirty="0">
                <a:ea typeface="Source Sans Pro" panose="020B0503030403020204" pitchFamily="34" charset="0"/>
              </a:rPr>
              <a:t> Laboratory Information Management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>
                <a:ea typeface="Source Sans Pro" panose="020B0503030403020204" pitchFamily="34" charset="0"/>
              </a:rPr>
              <a:t>MINAP:</a:t>
            </a:r>
            <a:r>
              <a:rPr lang="en-GB" sz="1000" dirty="0">
                <a:ea typeface="Source Sans Pro" panose="020B0503030403020204" pitchFamily="34" charset="0"/>
              </a:rPr>
              <a:t> Myocardial Ischaemia National Audit Project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>
                <a:ea typeface="Source Sans Pro" panose="020B0503030403020204" pitchFamily="34" charset="0"/>
              </a:rPr>
              <a:t>NACRM: </a:t>
            </a:r>
            <a:r>
              <a:rPr lang="en-GB" sz="1000" dirty="0">
                <a:ea typeface="Source Sans Pro" panose="020B0503030403020204" pitchFamily="34" charset="0"/>
              </a:rPr>
              <a:t>National Audit of Cardiac Rhythm Management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>
                <a:ea typeface="Source Sans Pro" panose="020B0503030403020204" pitchFamily="34" charset="0"/>
              </a:rPr>
              <a:t>NACSA: </a:t>
            </a:r>
            <a:r>
              <a:rPr lang="en-GB" sz="1000" dirty="0">
                <a:ea typeface="Source Sans Pro" panose="020B0503030403020204" pitchFamily="34" charset="0"/>
              </a:rPr>
              <a:t>National Adult Cardiac Surgery Audit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>
                <a:ea typeface="Source Sans Pro" panose="020B0503030403020204" pitchFamily="34" charset="0"/>
              </a:rPr>
              <a:t>NCHDA:</a:t>
            </a:r>
            <a:r>
              <a:rPr lang="en-GB" sz="1000" dirty="0">
                <a:ea typeface="Source Sans Pro" panose="020B0503030403020204" pitchFamily="34" charset="0"/>
              </a:rPr>
              <a:t> National Congenital Heart Disease Audit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>
                <a:ea typeface="Source Sans Pro" panose="020B0503030403020204" pitchFamily="34" charset="0"/>
              </a:rPr>
              <a:t>NHFA: </a:t>
            </a:r>
            <a:r>
              <a:rPr lang="en-GB" sz="1000" dirty="0">
                <a:ea typeface="Source Sans Pro" panose="020B0503030403020204" pitchFamily="34" charset="0"/>
              </a:rPr>
              <a:t>National Heart Failure Audit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>
                <a:ea typeface="Source Sans Pro" panose="020B0503030403020204" pitchFamily="34" charset="0"/>
              </a:rPr>
              <a:t>NICOR:</a:t>
            </a:r>
            <a:r>
              <a:rPr lang="en-GB" sz="1000" dirty="0">
                <a:ea typeface="Source Sans Pro" panose="020B0503030403020204" pitchFamily="34" charset="0"/>
              </a:rPr>
              <a:t> National Institute for Cardiovascular Outcomes Research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>
                <a:ea typeface="Source Sans Pro" panose="020B0503030403020204" pitchFamily="34" charset="0"/>
              </a:rPr>
              <a:t>NIMS: </a:t>
            </a:r>
            <a:r>
              <a:rPr lang="en-GB" sz="1000" dirty="0">
                <a:ea typeface="Source Sans Pro" panose="020B0503030403020204" pitchFamily="34" charset="0"/>
              </a:rPr>
              <a:t>National Immunisation Management System</a:t>
            </a:r>
            <a:endParaRPr lang="en-GB" sz="1000" b="1" dirty="0">
              <a:ea typeface="Source Sans Pro" panose="020B0503030403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>
                <a:ea typeface="Source Sans Pro" panose="020B0503030403020204" pitchFamily="34" charset="0"/>
              </a:rPr>
              <a:t>NVR: </a:t>
            </a:r>
            <a:r>
              <a:rPr lang="en-GB" sz="1000" dirty="0">
                <a:ea typeface="Source Sans Pro" panose="020B0503030403020204" pitchFamily="34" charset="0"/>
              </a:rPr>
              <a:t>National Vascular Registry</a:t>
            </a:r>
            <a:endParaRPr lang="en-GB" sz="1000" b="1" dirty="0">
              <a:ea typeface="Source Sans Pro" panose="020B0503030403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>
                <a:ea typeface="Source Sans Pro" panose="020B0503030403020204" pitchFamily="34" charset="0"/>
              </a:rPr>
              <a:t>PCI: </a:t>
            </a:r>
            <a:r>
              <a:rPr lang="en-GB" sz="1000" dirty="0">
                <a:ea typeface="Source Sans Pro" panose="020B0503030403020204" pitchFamily="34" charset="0"/>
              </a:rPr>
              <a:t>Percutaneous Coronary Interventions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>
                <a:ea typeface="Source Sans Pro" panose="020B0503030403020204" pitchFamily="34" charset="0"/>
              </a:rPr>
              <a:t>SGSS</a:t>
            </a:r>
            <a:r>
              <a:rPr lang="en-GB" sz="1000" dirty="0">
                <a:ea typeface="Source Sans Pro" panose="020B0503030403020204" pitchFamily="34" charset="0"/>
              </a:rPr>
              <a:t>: Second Generation Surveillance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dirty="0">
                <a:ea typeface="Source Sans Pro" panose="020B0503030403020204" pitchFamily="34" charset="0"/>
              </a:rPr>
              <a:t>SICSAG:</a:t>
            </a:r>
            <a:r>
              <a:rPr lang="en-GB" sz="1000" dirty="0">
                <a:ea typeface="Source Sans Pro" panose="020B0503030403020204" pitchFamily="34" charset="0"/>
              </a:rPr>
              <a:t> Scottish Intensive Care Society Audit Group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u="none" strike="noStrike" dirty="0">
                <a:solidFill>
                  <a:schemeClr val="tx1"/>
                </a:solidFill>
                <a:effectLst/>
                <a:latin typeface="+mn-lt"/>
                <a:ea typeface="Source Sans Pro" panose="020B0503030403020204" pitchFamily="34" charset="0"/>
              </a:rPr>
              <a:t>SSNAP: </a:t>
            </a:r>
            <a:r>
              <a:rPr lang="en-GB" sz="1000" u="none" strike="noStrike" dirty="0">
                <a:solidFill>
                  <a:schemeClr val="tx1"/>
                </a:solidFill>
                <a:effectLst/>
                <a:latin typeface="+mn-lt"/>
                <a:ea typeface="Source Sans Pro" panose="020B0503030403020204" pitchFamily="34" charset="0"/>
              </a:rPr>
              <a:t>Sentinel Stroke National Audit Programme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u="none" strike="noStrike" dirty="0">
                <a:solidFill>
                  <a:schemeClr val="tx1"/>
                </a:solidFill>
                <a:effectLst/>
                <a:latin typeface="+mn-lt"/>
                <a:ea typeface="Source Sans Pro" panose="020B0503030403020204" pitchFamily="34" charset="0"/>
              </a:rPr>
              <a:t>SUS: </a:t>
            </a:r>
            <a:r>
              <a:rPr lang="en-GB" sz="1000" u="none" strike="noStrike" dirty="0">
                <a:solidFill>
                  <a:schemeClr val="tx1"/>
                </a:solidFill>
                <a:effectLst/>
                <a:latin typeface="+mn-lt"/>
                <a:ea typeface="Source Sans Pro" panose="020B0503030403020204" pitchFamily="34" charset="0"/>
              </a:rPr>
              <a:t>Secondary Uses Service</a:t>
            </a:r>
            <a:endParaRPr lang="en-GB" sz="1000" b="1" u="none" strike="noStrike" dirty="0">
              <a:solidFill>
                <a:schemeClr val="tx1"/>
              </a:solidFill>
              <a:effectLst/>
              <a:latin typeface="+mn-lt"/>
              <a:ea typeface="Source Sans Pro" panose="020B0503030403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b="1" u="none" strike="noStrike" dirty="0">
                <a:solidFill>
                  <a:schemeClr val="tx1"/>
                </a:solidFill>
                <a:effectLst/>
                <a:latin typeface="+mn-lt"/>
                <a:ea typeface="Source Sans Pro" panose="020B0503030403020204" pitchFamily="34" charset="0"/>
              </a:rPr>
              <a:t>TAVI:</a:t>
            </a:r>
            <a:r>
              <a:rPr lang="en-GB" sz="1000" u="none" strike="noStrike" dirty="0">
                <a:solidFill>
                  <a:schemeClr val="tx1"/>
                </a:solidFill>
                <a:effectLst/>
                <a:latin typeface="+mn-lt"/>
                <a:ea typeface="Source Sans Pro" panose="020B0503030403020204" pitchFamily="34" charset="0"/>
              </a:rPr>
              <a:t> Transcatheter Aortic Valve Implantation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06A437B-DB93-4143-9CA2-73B2883547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0414863"/>
              </p:ext>
            </p:extLst>
          </p:nvPr>
        </p:nvGraphicFramePr>
        <p:xfrm>
          <a:off x="9137651" y="972664"/>
          <a:ext cx="2823728" cy="1210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23728">
                  <a:extLst>
                    <a:ext uri="{9D8B030D-6E8A-4147-A177-3AD203B41FA5}">
                      <a16:colId xmlns:a16="http://schemas.microsoft.com/office/drawing/2014/main" val="3397438163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r>
                        <a:rPr lang="en-GB" sz="1000" dirty="0"/>
                        <a:t>Dataset available and actively being used for research purposes</a:t>
                      </a:r>
                    </a:p>
                  </a:txBody>
                  <a:tcPr marT="18000" marB="18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802321"/>
                  </a:ext>
                </a:extLst>
              </a:tr>
              <a:tr h="330997">
                <a:tc>
                  <a:txBody>
                    <a:bodyPr/>
                    <a:lstStyle/>
                    <a:p>
                      <a:r>
                        <a:rPr lang="en-GB" sz="1000" dirty="0"/>
                        <a:t>Access available via Big Data for Complex Disease </a:t>
                      </a:r>
                      <a:r>
                        <a:rPr lang="en-GB" sz="1000" dirty="0">
                          <a:hlinkClick r:id="rId9"/>
                        </a:rPr>
                        <a:t>https://www.hdruk.ac.uk/research/research-driver-programmes/big-data-for-complex-disease/</a:t>
                      </a:r>
                      <a:endParaRPr lang="en-GB" sz="1000" dirty="0"/>
                    </a:p>
                  </a:txBody>
                  <a:tcPr marT="18000" marB="18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B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164466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r>
                        <a:rPr lang="en-GB" sz="1000" dirty="0"/>
                        <a:t>Dataset not requested / currently available</a:t>
                      </a:r>
                    </a:p>
                  </a:txBody>
                  <a:tcPr marT="18000" marB="18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69034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r>
                        <a:rPr lang="en-GB" sz="1000" dirty="0"/>
                        <a:t>* Additional approvals required</a:t>
                      </a:r>
                    </a:p>
                  </a:txBody>
                  <a:tcPr marT="18000" marB="18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435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9121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7523</TotalTime>
  <Words>678</Words>
  <Application>Microsoft Office PowerPoint</Application>
  <PresentationFormat>Widescreen</PresentationFormat>
  <Paragraphs>138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Rouven Priedon</dc:creator>
  <cp:lastModifiedBy>Sarah Lessels</cp:lastModifiedBy>
  <cp:revision>187</cp:revision>
  <dcterms:created xsi:type="dcterms:W3CDTF">2021-01-14T10:06:10Z</dcterms:created>
  <dcterms:modified xsi:type="dcterms:W3CDTF">2026-06-10T14:37:18Z</dcterms:modified>
</cp:coreProperties>
</file>